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2"/>
  </p:notesMasterIdLst>
  <p:handoutMasterIdLst>
    <p:handoutMasterId r:id="rId23"/>
  </p:handoutMasterIdLst>
  <p:sldIdLst>
    <p:sldId id="257" r:id="rId2"/>
    <p:sldId id="331" r:id="rId3"/>
    <p:sldId id="351" r:id="rId4"/>
    <p:sldId id="353" r:id="rId5"/>
    <p:sldId id="354" r:id="rId6"/>
    <p:sldId id="355" r:id="rId7"/>
    <p:sldId id="356" r:id="rId8"/>
    <p:sldId id="343" r:id="rId9"/>
    <p:sldId id="345" r:id="rId10"/>
    <p:sldId id="346" r:id="rId11"/>
    <p:sldId id="347" r:id="rId12"/>
    <p:sldId id="348" r:id="rId13"/>
    <p:sldId id="357" r:id="rId14"/>
    <p:sldId id="349" r:id="rId15"/>
    <p:sldId id="350" r:id="rId16"/>
    <p:sldId id="358" r:id="rId17"/>
    <p:sldId id="360" r:id="rId18"/>
    <p:sldId id="362" r:id="rId19"/>
    <p:sldId id="361" r:id="rId20"/>
    <p:sldId id="278" r:id="rId21"/>
  </p:sldIdLst>
  <p:sldSz cx="9144000" cy="6858000" type="screen4x3"/>
  <p:notesSz cx="6797675" cy="9926638"/>
  <p:embeddedFontLst>
    <p:embeddedFont>
      <p:font typeface="맑은 고딕" panose="020B0503020000020004" pitchFamily="50" charset="-127"/>
      <p:regular r:id="rId24"/>
      <p:bold r:id="rId25"/>
    </p:embeddedFont>
    <p:embeddedFont>
      <p:font typeface="나눔고딕" panose="020D0604000000000000" pitchFamily="50" charset="-127"/>
      <p:regular r:id="rId26"/>
      <p:bold r:id="rId27"/>
    </p:embeddedFont>
    <p:embeddedFont>
      <p:font typeface="Consolas" panose="020B0609020204030204" pitchFamily="49" charset="0"/>
      <p:regular r:id="rId28"/>
      <p:bold r:id="rId29"/>
      <p:italic r:id="rId30"/>
      <p:boldItalic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6">
          <p15:clr>
            <a:srgbClr val="A4A3A4"/>
          </p15:clr>
        </p15:guide>
        <p15:guide id="2" orient="horz" pos="1164">
          <p15:clr>
            <a:srgbClr val="A4A3A4"/>
          </p15:clr>
        </p15:guide>
        <p15:guide id="3" orient="horz" pos="278">
          <p15:clr>
            <a:srgbClr val="A4A3A4"/>
          </p15:clr>
        </p15:guide>
        <p15:guide id="4" orient="horz" pos="848">
          <p15:clr>
            <a:srgbClr val="A4A3A4"/>
          </p15:clr>
        </p15:guide>
        <p15:guide id="5" orient="horz" pos="1348">
          <p15:clr>
            <a:srgbClr val="A4A3A4"/>
          </p15:clr>
        </p15:guide>
        <p15:guide id="6" orient="horz" pos="559">
          <p15:clr>
            <a:srgbClr val="A4A3A4"/>
          </p15:clr>
        </p15:guide>
        <p15:guide id="7" orient="horz" pos="3866">
          <p15:clr>
            <a:srgbClr val="A4A3A4"/>
          </p15:clr>
        </p15:guide>
        <p15:guide id="8" orient="horz" pos="1664">
          <p15:clr>
            <a:srgbClr val="A4A3A4"/>
          </p15:clr>
        </p15:guide>
        <p15:guide id="9" pos="2894">
          <p15:clr>
            <a:srgbClr val="A4A3A4"/>
          </p15:clr>
        </p15:guide>
        <p15:guide id="10" pos="5528">
          <p15:clr>
            <a:srgbClr val="A4A3A4"/>
          </p15:clr>
        </p15:guide>
        <p15:guide id="11" pos="230">
          <p15:clr>
            <a:srgbClr val="A4A3A4"/>
          </p15:clr>
        </p15:guide>
        <p15:guide id="12" pos="1562">
          <p15:clr>
            <a:srgbClr val="A4A3A4"/>
          </p15:clr>
        </p15:guide>
        <p15:guide id="13" pos="4226">
          <p15:clr>
            <a:srgbClr val="A4A3A4"/>
          </p15:clr>
        </p15:guide>
        <p15:guide id="14" pos="900">
          <p15:clr>
            <a:srgbClr val="A4A3A4"/>
          </p15:clr>
        </p15:guide>
        <p15:guide id="15" pos="4910">
          <p15:clr>
            <a:srgbClr val="A4A3A4"/>
          </p15:clr>
        </p15:guide>
        <p15:guide id="16" pos="123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B0FF"/>
    <a:srgbClr val="1D314E"/>
    <a:srgbClr val="3D3C3E"/>
    <a:srgbClr val="063656"/>
    <a:srgbClr val="08456E"/>
    <a:srgbClr val="569CF0"/>
    <a:srgbClr val="8DBDF7"/>
    <a:srgbClr val="5DAAFF"/>
    <a:srgbClr val="E3EAF5"/>
    <a:srgbClr val="DDE6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56" autoAdjust="0"/>
    <p:restoredTop sz="93044" autoAdjust="0"/>
  </p:normalViewPr>
  <p:slideViewPr>
    <p:cSldViewPr snapToGrid="0">
      <p:cViewPr varScale="1">
        <p:scale>
          <a:sx n="161" d="100"/>
          <a:sy n="161" d="100"/>
        </p:scale>
        <p:origin x="138" y="1884"/>
      </p:cViewPr>
      <p:guideLst>
        <p:guide orient="horz" pos="2166"/>
        <p:guide orient="horz" pos="1164"/>
        <p:guide orient="horz" pos="278"/>
        <p:guide orient="horz" pos="848"/>
        <p:guide orient="horz" pos="1348"/>
        <p:guide orient="horz" pos="559"/>
        <p:guide orient="horz" pos="3866"/>
        <p:guide orient="horz" pos="1664"/>
        <p:guide pos="2894"/>
        <p:guide pos="5528"/>
        <p:guide pos="230"/>
        <p:guide pos="1562"/>
        <p:guide pos="4226"/>
        <p:guide pos="900"/>
        <p:guide pos="4910"/>
        <p:guide pos="1233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-2628" y="-90"/>
      </p:cViewPr>
      <p:guideLst>
        <p:guide orient="horz" pos="3127"/>
        <p:guide pos="2141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4" y="0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/>
          <a:lstStyle>
            <a:lvl1pPr algn="r">
              <a:defRPr sz="1200"/>
            </a:lvl1pPr>
          </a:lstStyle>
          <a:p>
            <a:fld id="{207F23D9-DF40-4811-9C78-A2E2A32398DD}" type="datetimeFigureOut">
              <a:rPr lang="ko-KR" altLang="en-US" smtClean="0"/>
              <a:pPr/>
              <a:t>2018-01-09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428584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4" y="9428584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 anchor="b"/>
          <a:lstStyle>
            <a:lvl1pPr algn="r">
              <a:defRPr sz="1200"/>
            </a:lvl1pPr>
          </a:lstStyle>
          <a:p>
            <a:fld id="{4DD6E7B0-61C4-474B-96F1-99E4547EAD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5996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/>
          <a:lstStyle>
            <a:lvl1pPr algn="r">
              <a:defRPr sz="1200"/>
            </a:lvl1pPr>
          </a:lstStyle>
          <a:p>
            <a:fld id="{F3AF6795-A612-454E-AF7A-9192B1BEBB13}" type="datetimeFigureOut">
              <a:rPr lang="ko-KR" altLang="en-US" smtClean="0"/>
              <a:pPr/>
              <a:t>2018-01-09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1" tIns="45715" rIns="91431" bIns="45715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31" tIns="45715" rIns="91431" bIns="45715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4" y="9428584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 anchor="b"/>
          <a:lstStyle>
            <a:lvl1pPr algn="r">
              <a:defRPr sz="1200"/>
            </a:lvl1pPr>
          </a:lstStyle>
          <a:p>
            <a:fld id="{A0A51D67-0C14-4576-BCC5-A508196B7B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304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733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64185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37796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1318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43352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44834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95628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980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079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53886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4531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79916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865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3662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30138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733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hangeul.naver.com/font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 smtClean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2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 descr="cosmetic2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7672671" y="6410326"/>
            <a:ext cx="1171292" cy="17621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FD00-3F21-42CF-9EF5-8F6D81CE3AFD}" type="datetimeFigureOut">
              <a:rPr lang="ko-KR" altLang="en-US" smtClean="0"/>
              <a:pPr/>
              <a:t>2018-01-09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672671" y="6410326"/>
            <a:ext cx="1171292" cy="176212"/>
          </a:xfrm>
          <a:prstGeom prst="rect">
            <a:avLst/>
          </a:prstGeom>
        </p:spPr>
      </p:pic>
      <p:sp>
        <p:nvSpPr>
          <p:cNvPr id="18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312059" y="246743"/>
            <a:ext cx="8338457" cy="1851478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5400" b="1" spc="-250" baseline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 smtClean="0"/>
              <a:t>제목을 입력하세요</a:t>
            </a:r>
            <a:endParaRPr lang="en-US" altLang="ko-KR" dirty="0" smtClean="0"/>
          </a:p>
          <a:p>
            <a:pPr lvl="0"/>
            <a:endParaRPr lang="ko-KR" altLang="en-US" dirty="0" smtClean="0"/>
          </a:p>
        </p:txBody>
      </p:sp>
      <p:sp>
        <p:nvSpPr>
          <p:cNvPr id="21" name="제목 1"/>
          <p:cNvSpPr>
            <a:spLocks noGrp="1"/>
          </p:cNvSpPr>
          <p:nvPr>
            <p:ph type="title"/>
          </p:nvPr>
        </p:nvSpPr>
        <p:spPr>
          <a:xfrm>
            <a:off x="268519" y="4005064"/>
            <a:ext cx="8418281" cy="304826"/>
          </a:xfrm>
        </p:spPr>
        <p:txBody>
          <a:bodyPr anchor="t">
            <a:normAutofit/>
          </a:bodyPr>
          <a:lstStyle>
            <a:lvl1pPr algn="l">
              <a:buFont typeface="Wingdings" pitchFamily="2" charset="2"/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14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 smtClean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FD00-3F21-42CF-9EF5-8F6D81CE3AFD}" type="datetimeFigureOut">
              <a:rPr lang="ko-KR" altLang="en-US" smtClean="0"/>
              <a:pPr/>
              <a:t>2018-01-09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368300" y="571500"/>
            <a:ext cx="8394700" cy="8461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14" name="내용 개체 틀 2"/>
          <p:cNvSpPr>
            <a:spLocks noGrp="1"/>
          </p:cNvSpPr>
          <p:nvPr>
            <p:ph idx="1" hasCustomPrompt="1"/>
          </p:nvPr>
        </p:nvSpPr>
        <p:spPr>
          <a:xfrm>
            <a:off x="368300" y="1574801"/>
            <a:ext cx="1905000" cy="317499"/>
          </a:xfrm>
        </p:spPr>
        <p:txBody>
          <a:bodyPr>
            <a:normAutofit/>
          </a:bodyPr>
          <a:lstStyle>
            <a:lvl1pPr>
              <a:buFontTx/>
              <a:buNone/>
              <a:defRPr sz="1200" b="1">
                <a:solidFill>
                  <a:srgbClr val="3D3C3E"/>
                </a:solidFill>
              </a:defRPr>
            </a:lvl1pPr>
            <a:lvl2pPr>
              <a:buFontTx/>
              <a:buNone/>
              <a:defRPr sz="1200"/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ko-KR" altLang="en-US" smtClean="0"/>
              <a:t>내용제목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3" hasCustomPrompt="1"/>
          </p:nvPr>
        </p:nvSpPr>
        <p:spPr>
          <a:xfrm>
            <a:off x="2336800" y="1574801"/>
            <a:ext cx="6426200" cy="330199"/>
          </a:xfrm>
        </p:spPr>
        <p:txBody>
          <a:bodyPr>
            <a:normAutofit/>
          </a:bodyPr>
          <a:lstStyle>
            <a:lvl1pPr>
              <a:buNone/>
              <a:defRPr sz="1200" b="1" baseline="0">
                <a:solidFill>
                  <a:srgbClr val="3D3C3E"/>
                </a:solidFill>
                <a:latin typeface="나눔고딕" pitchFamily="50" charset="-127"/>
                <a:ea typeface="나눔고딕" pitchFamily="50" charset="-127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 smtClean="0"/>
              <a:t>내용을 입력하십시오</a:t>
            </a:r>
            <a:r>
              <a:rPr lang="en-US" altLang="ko-KR" smtClean="0"/>
              <a:t>.</a:t>
            </a:r>
            <a:endParaRPr lang="ko-KR" altLang="en-US" smtClean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FD00-3F21-42CF-9EF5-8F6D81CE3AFD}" type="datetimeFigureOut">
              <a:rPr lang="ko-KR" altLang="en-US" smtClean="0"/>
              <a:pPr/>
              <a:t>2018-01-09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8761FD00-3F21-42CF-9EF5-8F6D81CE3AFD}" type="datetimeFigureOut">
              <a:rPr lang="ko-KR" altLang="en-US" smtClean="0"/>
              <a:pPr/>
              <a:t>2018-01-09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  <a:lvl2pPr>
              <a:defRPr>
                <a:latin typeface="나눔고딕" pitchFamily="50" charset="-127"/>
                <a:ea typeface="나눔고딕" pitchFamily="50" charset="-127"/>
              </a:defRPr>
            </a:lvl2pPr>
            <a:lvl3pPr>
              <a:defRPr>
                <a:latin typeface="나눔고딕" pitchFamily="50" charset="-127"/>
                <a:ea typeface="나눔고딕" pitchFamily="50" charset="-127"/>
              </a:defRPr>
            </a:lvl3pPr>
            <a:lvl4pPr>
              <a:defRPr>
                <a:latin typeface="나눔고딕" pitchFamily="50" charset="-127"/>
                <a:ea typeface="나눔고딕" pitchFamily="50" charset="-127"/>
              </a:defRPr>
            </a:lvl4pPr>
            <a:lvl5pPr>
              <a:defRPr>
                <a:latin typeface="나눔고딕" pitchFamily="50" charset="-127"/>
                <a:ea typeface="나눔고딕" pitchFamily="50" charset="-127"/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8761FD00-3F21-42CF-9EF5-8F6D81CE3AFD}" type="datetimeFigureOut">
              <a:rPr lang="ko-KR" altLang="en-US" smtClean="0"/>
              <a:pPr/>
              <a:t>2018-01-09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8761FD00-3F21-42CF-9EF5-8F6D81CE3AFD}" type="datetimeFigureOut">
              <a:rPr lang="ko-KR" altLang="en-US" smtClean="0"/>
              <a:pPr/>
              <a:t>2018-01-09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5" r:id="rId2"/>
    <p:sldLayoutId id="2147483674" r:id="rId3"/>
    <p:sldLayoutId id="2147483673" r:id="rId4"/>
    <p:sldLayoutId id="2147483676" r:id="rId5"/>
    <p:sldLayoutId id="2147483661" r:id="rId6"/>
    <p:sldLayoutId id="2147483662" r:id="rId7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jhbaik@moberan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hangeul.naver.com/font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ebrtc.github.io/samples/src/content/getusermedia/face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ebrtc.github.io/samples/src/content/getusermedia/record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hnent/fe.javascript/wiki/August-8---August-12,-2016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screen-capturing/ajhifddimkapgcifgcodmmfdlknahffk" TargetMode="External"/><Relationship Id="rId2" Type="http://schemas.openxmlformats.org/officeDocument/2006/relationships/hyperlink" Target="https://github.com/muaz-khan/getScreenId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ebrtc/sample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ebrtc.github.io/samples/src/content/getusermedia/filter/" TargetMode="External"/><Relationship Id="rId4" Type="http://schemas.openxmlformats.org/officeDocument/2006/relationships/hyperlink" Target="http://html5-demos.appspot.com/static/css/filters/index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ebrtc.github.io/samples/src/content/getusermedia/resolution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054" y="253649"/>
            <a:ext cx="8662780" cy="1969017"/>
          </a:xfrm>
        </p:spPr>
        <p:txBody>
          <a:bodyPr anchor="t">
            <a:noAutofit/>
          </a:bodyPr>
          <a:lstStyle/>
          <a:p>
            <a:r>
              <a:rPr lang="en-US" altLang="ko-KR" sz="2000" b="1" spc="-250" dirty="0" smtClean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ko-KR" altLang="en-US" sz="2000" dirty="0"/>
              <a:t/>
            </a:r>
            <a:br>
              <a:rPr lang="ko-KR" altLang="en-US" sz="2000" dirty="0"/>
            </a:br>
            <a:r>
              <a:rPr lang="ko-KR" altLang="en-US" sz="2000" dirty="0"/>
              <a:t/>
            </a:r>
            <a:br>
              <a:rPr lang="ko-KR" altLang="en-US" sz="2000" dirty="0"/>
            </a:br>
            <a:r>
              <a:rPr lang="ko-KR" altLang="en-US" sz="2000" dirty="0"/>
              <a:t/>
            </a:r>
            <a:br>
              <a:rPr lang="ko-KR" altLang="en-US" sz="2000" dirty="0"/>
            </a:br>
            <a:r>
              <a:rPr lang="en-US" altLang="ko-KR" sz="2000" dirty="0" err="1" smtClean="0"/>
              <a:t>WebRTC</a:t>
            </a:r>
            <a:r>
              <a:rPr lang="en-US" altLang="ko-KR" sz="2000" dirty="0" smtClean="0"/>
              <a:t> </a:t>
            </a:r>
            <a:r>
              <a:rPr lang="ko-KR" altLang="en-US" sz="2000" dirty="0"/>
              <a:t>를 이용한 양방향 화상 통신 </a:t>
            </a:r>
            <a:r>
              <a:rPr lang="ko-KR" altLang="en-US" sz="2000" dirty="0" err="1"/>
              <a:t>프론트앤드</a:t>
            </a:r>
            <a:r>
              <a:rPr lang="ko-KR" altLang="en-US" sz="2000" dirty="0"/>
              <a:t> 개발 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ko-KR" altLang="en-US" sz="2000" dirty="0" smtClean="0"/>
              <a:t>및 시그널서버개발 </a:t>
            </a:r>
            <a:r>
              <a:rPr lang="en-US" altLang="ko-KR" sz="2000" dirty="0" smtClean="0"/>
              <a:t>- #4</a:t>
            </a:r>
            <a:r>
              <a:rPr lang="en-US" altLang="ko-KR" sz="2000" b="1" spc="-250" dirty="0" smtClean="0">
                <a:solidFill>
                  <a:schemeClr val="accent4">
                    <a:lumMod val="50000"/>
                  </a:schemeClr>
                </a:solidFill>
              </a:rPr>
              <a:t/>
            </a:r>
            <a:br>
              <a:rPr lang="en-US" altLang="ko-KR" sz="2000" b="1" spc="-250" dirty="0" smtClean="0">
                <a:solidFill>
                  <a:schemeClr val="accent4">
                    <a:lumMod val="50000"/>
                  </a:schemeClr>
                </a:solidFill>
              </a:rPr>
            </a:br>
            <a:endParaRPr lang="ko-KR" altLang="en-US" sz="2000" b="1" spc="-25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60715" y="3948830"/>
            <a:ext cx="2160240" cy="1752600"/>
          </a:xfrm>
          <a:ln>
            <a:noFill/>
          </a:ln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2018.01</a:t>
            </a:r>
          </a:p>
          <a:p>
            <a:pPr algn="l">
              <a:lnSpc>
                <a:spcPct val="150000"/>
              </a:lnSpc>
            </a:pPr>
            <a:r>
              <a:rPr lang="ko-KR" altLang="en-US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백지훈 </a:t>
            </a:r>
            <a:endParaRPr lang="en-US" altLang="ko-KR" sz="1200" b="1" spc="-5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hlinkClick r:id="rId3"/>
              </a:rPr>
              <a:t>jhbaik@moberan.com</a:t>
            </a:r>
            <a:r>
              <a:rPr lang="en-US" altLang="ko-KR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endParaRPr lang="en-US" altLang="ko-KR" sz="1200" b="1" spc="-5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부제목 2"/>
          <p:cNvSpPr txBox="1">
            <a:spLocks/>
          </p:cNvSpPr>
          <p:nvPr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 smtClean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4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spc="-3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화상끄기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err="1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화상끄기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10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sp>
        <p:nvSpPr>
          <p:cNvPr id="2" name="직사각형 1"/>
          <p:cNvSpPr/>
          <p:nvPr/>
        </p:nvSpPr>
        <p:spPr>
          <a:xfrm>
            <a:off x="364803" y="1570503"/>
            <a:ext cx="6233746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onToggleVideo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pPr lvl="1"/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localstream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pPr lvl="1"/>
            <a:r>
              <a:rPr lang="en-US" altLang="ko-KR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localstream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getVideoTracks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pPr lvl="1"/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&amp;&amp; 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length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&gt; 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lvl="1"/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].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enabled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= !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].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enabled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8989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spc="-3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마이크끄기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err="1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마이크끄기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11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sp>
        <p:nvSpPr>
          <p:cNvPr id="2" name="직사각형 1"/>
          <p:cNvSpPr/>
          <p:nvPr/>
        </p:nvSpPr>
        <p:spPr>
          <a:xfrm>
            <a:off x="364803" y="1570503"/>
            <a:ext cx="6638192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onToggleMic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pPr lvl="1"/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localstream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pPr lvl="1"/>
            <a:r>
              <a:rPr lang="en-US" altLang="ko-KR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localstream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getAudioTracks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pPr lvl="1"/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&amp;&amp; 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length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&gt; 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lvl="1"/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].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enabled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dirty="0" smtClean="0">
                <a:solidFill>
                  <a:srgbClr val="D4D4D4"/>
                </a:solidFill>
                <a:latin typeface="Consolas" panose="020B0609020204030204" pitchFamily="49" charset="0"/>
              </a:rPr>
              <a:t>!</a:t>
            </a:r>
            <a:r>
              <a:rPr lang="en-US" altLang="ko-KR" dirty="0" smtClean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 smtClean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ko-KR" dirty="0" smtClean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].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enabled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9439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spc="-3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음소거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err="1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음소거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12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sp>
        <p:nvSpPr>
          <p:cNvPr id="2" name="직사각형 1"/>
          <p:cNvSpPr/>
          <p:nvPr/>
        </p:nvSpPr>
        <p:spPr>
          <a:xfrm>
            <a:off x="364803" y="1570503"/>
            <a:ext cx="7447084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onToggleSound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pPr lvl="1"/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remotestream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pPr lvl="1"/>
            <a:r>
              <a:rPr lang="en-US" altLang="ko-KR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remotestream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getAudioTracks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pPr lvl="1"/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&amp;&amp; 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length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&gt; 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lvl="1"/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].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enabled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>
                <a:solidFill>
                  <a:srgbClr val="D4D4D4"/>
                </a:solidFill>
                <a:latin typeface="Consolas" panose="020B0609020204030204" pitchFamily="49" charset="0"/>
              </a:rPr>
              <a:t>= </a:t>
            </a:r>
            <a:r>
              <a:rPr lang="en-US" altLang="ko-KR" smtClean="0">
                <a:solidFill>
                  <a:srgbClr val="D4D4D4"/>
                </a:solidFill>
                <a:latin typeface="Consolas" panose="020B0609020204030204" pitchFamily="49" charset="0"/>
              </a:rPr>
              <a:t>!</a:t>
            </a:r>
            <a:r>
              <a:rPr lang="en-US" altLang="ko-KR" smtClean="0">
                <a:solidFill>
                  <a:srgbClr val="9CDCFE"/>
                </a:solidFill>
                <a:latin typeface="Consolas" panose="020B0609020204030204" pitchFamily="49" charset="0"/>
              </a:rPr>
              <a:t>items</a:t>
            </a:r>
            <a:r>
              <a:rPr lang="en-US" altLang="ko-KR" smtClean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ko-KR" smtClean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].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enabled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361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얼굴인식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얼굴인식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13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pic>
        <p:nvPicPr>
          <p:cNvPr id="7" name="내용 개체 틀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24244" y="1488293"/>
            <a:ext cx="5887118" cy="4525963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419876" y="6110292"/>
            <a:ext cx="787192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4"/>
              </a:rPr>
              <a:t>https://webrtc.github.io/samples/src/content/getusermedia/face</a:t>
            </a:r>
            <a:r>
              <a:rPr lang="ko-KR" altLang="en-US" dirty="0" smtClean="0">
                <a:hlinkClick r:id="rId4"/>
              </a:rPr>
              <a:t>/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21294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spc="-3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레코딩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err="1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레코딩</a:t>
            </a:r>
            <a:r>
              <a:rPr lang="en-US" altLang="ko-KR" sz="4000" b="1" spc="-1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14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pic>
        <p:nvPicPr>
          <p:cNvPr id="7" name="내용 개체 틀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7200" y="2518204"/>
            <a:ext cx="8229600" cy="2689954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364803" y="5837959"/>
            <a:ext cx="84967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4"/>
              </a:rPr>
              <a:t>https://webrtc.github.io/samples/src/content/getusermedia/record</a:t>
            </a:r>
            <a:r>
              <a:rPr lang="ko-KR" altLang="en-US" dirty="0" smtClean="0">
                <a:hlinkClick r:id="rId4"/>
              </a:rPr>
              <a:t>/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9358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반전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반전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15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pic>
        <p:nvPicPr>
          <p:cNvPr id="7" name="내용 개체 틀 9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1012" y="1724819"/>
            <a:ext cx="8181975" cy="42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420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746449" y="3529710"/>
            <a:ext cx="6472335" cy="144655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100" dirty="0" err="1" smtClean="0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vidClassName</a:t>
            </a:r>
            <a:r>
              <a:rPr lang="en-US" altLang="ko-KR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 smtClean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r>
              <a:rPr lang="en-US" altLang="ko-KR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toggleMirrorButton</a:t>
            </a:r>
            <a:r>
              <a:rPr lang="en-US" altLang="ko-KR" sz="1100" dirty="0" err="1" smtClean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 smtClean="0">
                <a:solidFill>
                  <a:srgbClr val="DCDCAA"/>
                </a:solidFill>
                <a:latin typeface="Consolas" panose="020B0609020204030204" pitchFamily="49" charset="0"/>
              </a:rPr>
              <a:t>onclick</a:t>
            </a:r>
            <a:r>
              <a:rPr lang="en-US" altLang="ko-KR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 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US" altLang="ko-KR" sz="11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(!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vidClassName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vidClassName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'mirror'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vidClassName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vid1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className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vidClassName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};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746449" y="3268100"/>
            <a:ext cx="6472335" cy="26161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1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toggleMirrorButton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100" dirty="0" err="1">
                <a:solidFill>
                  <a:srgbClr val="CE9178"/>
                </a:solidFill>
                <a:latin typeface="Consolas" panose="020B0609020204030204" pitchFamily="49" charset="0"/>
              </a:rPr>
              <a:t>button#toggle-mirror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746449" y="1743518"/>
            <a:ext cx="4572000" cy="1277273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altLang="ko-KR" sz="11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 smtClean="0">
                <a:solidFill>
                  <a:srgbClr val="569CD6"/>
                </a:solidFill>
                <a:latin typeface="Consolas" panose="020B0609020204030204" pitchFamily="49" charset="0"/>
              </a:rPr>
              <a:t>style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altLang="ko-KR" sz="1100" dirty="0" smtClean="0">
                <a:solidFill>
                  <a:srgbClr val="D7BA7D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>
                <a:solidFill>
                  <a:srgbClr val="D7BA7D"/>
                </a:solidFill>
                <a:latin typeface="Consolas" panose="020B0609020204030204" pitchFamily="49" charset="0"/>
              </a:rPr>
              <a:t>mirror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transform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100" dirty="0">
                <a:solidFill>
                  <a:srgbClr val="DCDCAA"/>
                </a:solidFill>
                <a:latin typeface="Consolas" panose="020B0609020204030204" pitchFamily="49" charset="0"/>
              </a:rPr>
              <a:t>scale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B5CEA8"/>
                </a:solidFill>
                <a:latin typeface="Consolas" panose="020B0609020204030204" pitchFamily="49" charset="0"/>
              </a:rPr>
              <a:t>-1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1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 </a:t>
            </a:r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/*For Firefox (&amp; IE) */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-transform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100" dirty="0">
                <a:solidFill>
                  <a:srgbClr val="DCDCAA"/>
                </a:solidFill>
                <a:latin typeface="Consolas" panose="020B0609020204030204" pitchFamily="49" charset="0"/>
              </a:rPr>
              <a:t>scale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B5CEA8"/>
                </a:solidFill>
                <a:latin typeface="Consolas" panose="020B0609020204030204" pitchFamily="49" charset="0"/>
              </a:rPr>
              <a:t>-1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1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 </a:t>
            </a:r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/*for Chrome &amp; Opera (&amp; Safari) */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style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9368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화면공유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dirty="0"/>
              <a:t>화면공유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17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sp>
        <p:nvSpPr>
          <p:cNvPr id="6" name="직사각형 5"/>
          <p:cNvSpPr/>
          <p:nvPr/>
        </p:nvSpPr>
        <p:spPr>
          <a:xfrm>
            <a:off x="364803" y="6075978"/>
            <a:ext cx="780066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hlinkClick r:id="rId3"/>
              </a:rPr>
              <a:t>https</a:t>
            </a:r>
            <a:r>
              <a:rPr lang="en-US" altLang="ko-KR" dirty="0">
                <a:hlinkClick r:id="rId3"/>
              </a:rPr>
              <a:t>://github.com/nhnent/fe.javascript/wiki/August-8---August-12,-</a:t>
            </a:r>
            <a:r>
              <a:rPr lang="en-US" altLang="ko-KR" dirty="0" smtClean="0">
                <a:hlinkClick r:id="rId3"/>
              </a:rPr>
              <a:t>2016</a:t>
            </a:r>
            <a:endParaRPr lang="en-US" altLang="ko-KR" dirty="0" smtClean="0"/>
          </a:p>
          <a:p>
            <a:endParaRPr lang="ko-KR" altLang="en-US" dirty="0"/>
          </a:p>
        </p:txBody>
      </p:sp>
      <p:pic>
        <p:nvPicPr>
          <p:cNvPr id="11" name="내용 개체 틀 10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54007" y="1600200"/>
            <a:ext cx="7435986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799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26571" y="2374995"/>
            <a:ext cx="8581054" cy="432426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getScreenId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error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sourceId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screenConstraints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1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error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=== 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'not-installed'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n-US" altLang="ko-KR" sz="11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DCDCAA"/>
                </a:solidFill>
                <a:latin typeface="Consolas" panose="020B0609020204030204" pitchFamily="49" charset="0"/>
              </a:rPr>
              <a:t>alert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'The extension is not installed'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1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error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=== 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'permission-denied'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n-US" altLang="ko-KR" sz="11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DCDCAA"/>
                </a:solidFill>
                <a:latin typeface="Consolas" panose="020B0609020204030204" pitchFamily="49" charset="0"/>
              </a:rPr>
              <a:t>alert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'Permission is denied.'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1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error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=== 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'not-chrome'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n-US" altLang="ko-KR" sz="11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DCDCAA"/>
                </a:solidFill>
                <a:latin typeface="Consolas" panose="020B0609020204030204" pitchFamily="49" charset="0"/>
              </a:rPr>
              <a:t>alert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'Please use chrome.'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navigator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mediaDevices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getUserMedia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screenConstraints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>
                <a:solidFill>
                  <a:srgbClr val="DCDCAA"/>
                </a:solidFill>
                <a:latin typeface="Consolas" panose="020B0609020204030204" pitchFamily="49" charset="0"/>
              </a:rPr>
              <a:t>then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window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vid1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srcObject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localstream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>
                <a:solidFill>
                  <a:srgbClr val="DCDCAA"/>
                </a:solidFill>
                <a:latin typeface="Consolas" panose="020B0609020204030204" pitchFamily="49" charset="0"/>
              </a:rPr>
              <a:t>catch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err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100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err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});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});</a:t>
            </a:r>
          </a:p>
          <a:p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/*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 err="1">
                <a:solidFill>
                  <a:srgbClr val="608B4E"/>
                </a:solidFill>
                <a:latin typeface="Consolas" panose="020B0609020204030204" pitchFamily="49" charset="0"/>
              </a:rPr>
              <a:t>navigator.mediaDevices.getUserMedia</a:t>
            </a:r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({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audio: true,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video: true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})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.then(</a:t>
            </a:r>
            <a:r>
              <a:rPr lang="en-US" altLang="ko-KR" sz="1100" dirty="0" err="1">
                <a:solidFill>
                  <a:srgbClr val="608B4E"/>
                </a:solidFill>
                <a:latin typeface="Consolas" panose="020B0609020204030204" pitchFamily="49" charset="0"/>
              </a:rPr>
              <a:t>cbGotStream</a:t>
            </a:r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)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.catch(function (e) {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alert('</a:t>
            </a:r>
            <a:r>
              <a:rPr lang="en-US" altLang="ko-KR" sz="1100" dirty="0" err="1">
                <a:solidFill>
                  <a:srgbClr val="608B4E"/>
                </a:solidFill>
                <a:latin typeface="Consolas" panose="020B0609020204030204" pitchFamily="49" charset="0"/>
              </a:rPr>
              <a:t>getUserMedia</a:t>
            </a:r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() error: ' + e);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});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*/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26572" y="1679710"/>
            <a:ext cx="8581053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400" dirty="0">
                <a:solidFill>
                  <a:srgbClr val="569CD6"/>
                </a:solidFill>
                <a:latin typeface="Consolas" panose="020B0609020204030204" pitchFamily="49" charset="0"/>
              </a:rPr>
              <a:t>script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400" dirty="0">
                <a:solidFill>
                  <a:srgbClr val="CE9178"/>
                </a:solidFill>
                <a:latin typeface="Consolas" panose="020B0609020204030204" pitchFamily="49" charset="0"/>
              </a:rPr>
              <a:t>"https://cdn.WebRTC-Experiment.com/getScreenId.js"</a:t>
            </a:r>
            <a:r>
              <a:rPr lang="en-US" altLang="ko-KR" sz="14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n-US" altLang="ko-KR" sz="1400" dirty="0">
                <a:solidFill>
                  <a:srgbClr val="569CD6"/>
                </a:solidFill>
                <a:latin typeface="Consolas" panose="020B0609020204030204" pitchFamily="49" charset="0"/>
              </a:rPr>
              <a:t>script</a:t>
            </a:r>
            <a:r>
              <a:rPr lang="en-US" altLang="ko-KR" sz="14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26571" y="207125"/>
            <a:ext cx="834467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 smtClean="0">
                <a:hlinkClick r:id="rId2"/>
              </a:rPr>
              <a:t>참고 </a:t>
            </a:r>
            <a:endParaRPr lang="en-US" altLang="ko-KR" sz="1400" dirty="0">
              <a:hlinkClick r:id="rId2"/>
            </a:endParaRPr>
          </a:p>
          <a:p>
            <a:r>
              <a:rPr lang="ko-KR" altLang="en-US" sz="1400" dirty="0" smtClean="0">
                <a:hlinkClick r:id="rId2"/>
              </a:rPr>
              <a:t>https</a:t>
            </a:r>
            <a:r>
              <a:rPr lang="ko-KR" altLang="en-US" sz="1400" dirty="0">
                <a:hlinkClick r:id="rId2"/>
              </a:rPr>
              <a:t>://</a:t>
            </a:r>
            <a:r>
              <a:rPr lang="ko-KR" altLang="en-US" sz="1400" dirty="0" smtClean="0">
                <a:hlinkClick r:id="rId2"/>
              </a:rPr>
              <a:t>github.com/muaz-khan/getScreenId</a:t>
            </a:r>
            <a:endParaRPr lang="en-US" altLang="ko-KR" sz="1400" dirty="0" smtClean="0"/>
          </a:p>
          <a:p>
            <a:endParaRPr lang="en-US" altLang="ko-KR" sz="1400" dirty="0"/>
          </a:p>
          <a:p>
            <a:r>
              <a:rPr lang="ko-KR" altLang="en-US" sz="1400" dirty="0" smtClean="0"/>
              <a:t>크롬 </a:t>
            </a:r>
            <a:r>
              <a:rPr lang="ko-KR" altLang="en-US" sz="1400" dirty="0" err="1" smtClean="0"/>
              <a:t>익스텐션</a:t>
            </a:r>
            <a:endParaRPr lang="en-US" altLang="ko-KR" sz="1400" dirty="0" smtClean="0"/>
          </a:p>
          <a:p>
            <a:r>
              <a:rPr lang="en-US" altLang="ko-KR" sz="1400" u="sng" dirty="0">
                <a:hlinkClick r:id="rId3"/>
              </a:rPr>
              <a:t>https://</a:t>
            </a:r>
            <a:r>
              <a:rPr lang="en-US" altLang="ko-KR" sz="1400" u="sng" dirty="0" smtClean="0">
                <a:hlinkClick r:id="rId3"/>
              </a:rPr>
              <a:t>chrome.google.com/webstore/detail/screen-capturing/ajhifddimkapgcifgcodmmfdlknahffk</a:t>
            </a:r>
            <a:endParaRPr lang="en-US" altLang="ko-KR" sz="1400" u="sng" dirty="0" smtClean="0"/>
          </a:p>
          <a:p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1312953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모서리가 둥근 직사각형 10"/>
          <p:cNvSpPr/>
          <p:nvPr/>
        </p:nvSpPr>
        <p:spPr>
          <a:xfrm>
            <a:off x="4428931" y="2313992"/>
            <a:ext cx="3495869" cy="22704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err="1"/>
              <a:t>영상파일스트리밍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dirty="0" err="1"/>
              <a:t>영상파일스트리밍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19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399" y="2694992"/>
            <a:ext cx="1592566" cy="1167882"/>
          </a:xfrm>
        </p:spPr>
      </p:pic>
      <p:pic>
        <p:nvPicPr>
          <p:cNvPr id="10" name="내용 개체 틀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5237" y="2583024"/>
            <a:ext cx="1592566" cy="1167882"/>
          </a:xfrm>
          <a:prstGeom prst="rect">
            <a:avLst/>
          </a:prstGeom>
        </p:spPr>
      </p:pic>
      <p:sp>
        <p:nvSpPr>
          <p:cNvPr id="6" name="오른쪽 화살표 5"/>
          <p:cNvSpPr/>
          <p:nvPr/>
        </p:nvSpPr>
        <p:spPr>
          <a:xfrm>
            <a:off x="2084950" y="2871496"/>
            <a:ext cx="2537926" cy="8148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영상신호</a:t>
            </a:r>
            <a:endParaRPr lang="ko-KR" altLang="en-US" dirty="0"/>
          </a:p>
        </p:txBody>
      </p:sp>
      <p:pic>
        <p:nvPicPr>
          <p:cNvPr id="12" name="Picture 2" descr="관련 이미지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5403" y="2875197"/>
            <a:ext cx="1455380" cy="807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50942" y="4012163"/>
            <a:ext cx="1420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영상재생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718668" y="3663047"/>
            <a:ext cx="1420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캡쳐보드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197290" y="4631875"/>
            <a:ext cx="6099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캡쳐보드에서</a:t>
            </a:r>
            <a:r>
              <a:rPr lang="ko-KR" altLang="en-US" dirty="0" smtClean="0"/>
              <a:t> 들어오는 영상신호를 </a:t>
            </a:r>
            <a:r>
              <a:rPr lang="en-US" altLang="ko-KR" dirty="0" err="1" smtClean="0"/>
              <a:t>WebCAM</a:t>
            </a:r>
            <a:r>
              <a:rPr lang="en-US" altLang="ko-KR" dirty="0" smtClean="0"/>
              <a:t> </a:t>
            </a:r>
            <a:r>
              <a:rPr lang="ko-KR" altLang="en-US" dirty="0" smtClean="0"/>
              <a:t>으로 인식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3162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1.1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강의소개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강의소개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2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56543" y="1433318"/>
            <a:ext cx="8413003" cy="5047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ko-KR" altLang="en-US" sz="1400" dirty="0"/>
          </a:p>
          <a:p>
            <a:r>
              <a:rPr lang="en-US" altLang="ko-KR" sz="1400" dirty="0"/>
              <a:t>4</a:t>
            </a:r>
            <a:r>
              <a:rPr lang="ko-KR" altLang="en-US" sz="1400" dirty="0"/>
              <a:t>일차 </a:t>
            </a:r>
            <a:r>
              <a:rPr lang="en-US" altLang="ko-KR" sz="1400" dirty="0"/>
              <a:t>: </a:t>
            </a:r>
          </a:p>
          <a:p>
            <a:r>
              <a:rPr lang="ko-KR" altLang="en-US" sz="1400" dirty="0" smtClean="0"/>
              <a:t>기능 </a:t>
            </a:r>
            <a:r>
              <a:rPr lang="ko-KR" altLang="en-US" sz="1400" dirty="0"/>
              <a:t>추가 </a:t>
            </a:r>
            <a:endParaRPr lang="en-US" altLang="ko-KR" sz="1400" dirty="0" smtClean="0"/>
          </a:p>
          <a:p>
            <a:endParaRPr lang="en-US" altLang="ko-KR" sz="1400" dirty="0" smtClean="0">
              <a:hlinkClick r:id="rId3"/>
            </a:endParaRPr>
          </a:p>
          <a:p>
            <a:r>
              <a:rPr lang="en-US" altLang="ko-KR" sz="1400" dirty="0" smtClean="0">
                <a:hlinkClick r:id="rId3"/>
              </a:rPr>
              <a:t>https</a:t>
            </a:r>
            <a:r>
              <a:rPr lang="en-US" altLang="ko-KR" sz="1400" dirty="0">
                <a:hlinkClick r:id="rId3"/>
              </a:rPr>
              <a:t>://</a:t>
            </a:r>
            <a:r>
              <a:rPr lang="en-US" altLang="ko-KR" sz="1400" dirty="0" smtClean="0">
                <a:hlinkClick r:id="rId3"/>
              </a:rPr>
              <a:t>github.com/webrtc/samples</a:t>
            </a:r>
            <a:endParaRPr lang="en-US" altLang="ko-KR" sz="1400" dirty="0" smtClean="0"/>
          </a:p>
          <a:p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 smtClean="0"/>
              <a:t>CSS </a:t>
            </a:r>
            <a:r>
              <a:rPr lang="ko-KR" altLang="en-US" sz="1400" dirty="0" smtClean="0"/>
              <a:t>필터 </a:t>
            </a:r>
            <a:endParaRPr lang="en-US" altLang="ko-KR" sz="1400" dirty="0" smtClean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select </a:t>
            </a:r>
            <a:r>
              <a:rPr lang="en-US" altLang="ko-KR" sz="1400" dirty="0" smtClean="0"/>
              <a:t>resolution</a:t>
            </a:r>
          </a:p>
          <a:p>
            <a:pPr marL="285750" indent="-285750">
              <a:buFontTx/>
              <a:buChar char="-"/>
            </a:pPr>
            <a:endParaRPr lang="en-US" altLang="ko-KR" sz="1400" dirty="0" smtClean="0"/>
          </a:p>
          <a:p>
            <a:pPr marL="285750" indent="-285750">
              <a:buFontTx/>
              <a:buChar char="-"/>
            </a:pPr>
            <a:r>
              <a:rPr lang="ko-KR" altLang="en-US" sz="1400" dirty="0" smtClean="0"/>
              <a:t>화상선택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ko-KR" altLang="en-US" sz="1400" dirty="0" smtClean="0"/>
              <a:t>마이크선택</a:t>
            </a:r>
            <a:endParaRPr lang="en-US" altLang="ko-KR" sz="1400" dirty="0" smtClean="0"/>
          </a:p>
          <a:p>
            <a:pPr marL="285750" indent="-285750">
              <a:buFontTx/>
              <a:buChar char="-"/>
            </a:pPr>
            <a:r>
              <a:rPr lang="ko-KR" altLang="en-US" sz="1400" dirty="0" smtClean="0"/>
              <a:t>스피커선택</a:t>
            </a:r>
            <a:endParaRPr lang="en-US" altLang="ko-KR" sz="1400" dirty="0" smtClean="0"/>
          </a:p>
          <a:p>
            <a:pPr marL="285750" indent="-285750">
              <a:buFontTx/>
              <a:buChar char="-"/>
            </a:pPr>
            <a:endParaRPr lang="en-US" altLang="ko-KR" sz="1400" dirty="0" smtClean="0"/>
          </a:p>
          <a:p>
            <a:pPr marL="285750" indent="-285750">
              <a:buFontTx/>
              <a:buChar char="-"/>
            </a:pPr>
            <a:r>
              <a:rPr lang="ko-KR" altLang="en-US" sz="1400" dirty="0" err="1" smtClean="0"/>
              <a:t>화상끄기</a:t>
            </a:r>
            <a:endParaRPr lang="en-US" altLang="ko-KR" sz="1400" dirty="0" smtClean="0"/>
          </a:p>
          <a:p>
            <a:pPr marL="285750" indent="-285750">
              <a:buFontTx/>
              <a:buChar char="-"/>
            </a:pPr>
            <a:r>
              <a:rPr lang="ko-KR" altLang="en-US" sz="1400" dirty="0" err="1" smtClean="0"/>
              <a:t>마이크끄기</a:t>
            </a:r>
            <a:endParaRPr lang="en-US" altLang="ko-KR" sz="1400" dirty="0" smtClean="0"/>
          </a:p>
          <a:p>
            <a:pPr marL="285750" indent="-285750">
              <a:buFontTx/>
              <a:buChar char="-"/>
            </a:pPr>
            <a:r>
              <a:rPr lang="ko-KR" altLang="en-US" sz="1400" dirty="0" err="1" smtClean="0"/>
              <a:t>음소거</a:t>
            </a:r>
            <a:endParaRPr lang="en-US" altLang="ko-KR" sz="1400" dirty="0" smtClean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ko-KR" altLang="en-US" sz="1400" dirty="0" smtClean="0"/>
              <a:t>얼굴인식</a:t>
            </a:r>
            <a:endParaRPr lang="en-US" altLang="ko-KR" sz="1400" dirty="0" smtClean="0"/>
          </a:p>
          <a:p>
            <a:pPr marL="285750" indent="-285750">
              <a:buFontTx/>
              <a:buChar char="-"/>
            </a:pPr>
            <a:r>
              <a:rPr lang="ko-KR" altLang="en-US" sz="1400" dirty="0" err="1" smtClean="0"/>
              <a:t>레코딩</a:t>
            </a:r>
            <a:endParaRPr lang="en-US" altLang="ko-KR" sz="1400" dirty="0" smtClean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ko-KR" altLang="en-US" sz="1400" dirty="0" smtClean="0"/>
              <a:t>화면공유</a:t>
            </a:r>
            <a:endParaRPr lang="en-US" altLang="ko-KR" sz="1400" dirty="0" smtClean="0"/>
          </a:p>
          <a:p>
            <a:pPr marL="285750" indent="-285750">
              <a:buFontTx/>
              <a:buChar char="-"/>
            </a:pPr>
            <a:r>
              <a:rPr lang="ko-KR" altLang="en-US" sz="1400" dirty="0" err="1" smtClean="0"/>
              <a:t>영상파일스트리밍</a:t>
            </a:r>
            <a:r>
              <a:rPr lang="ko-KR" altLang="en-US" sz="1400" dirty="0"/>
              <a:t/>
            </a:r>
            <a:br>
              <a:rPr lang="ko-KR" altLang="en-US" sz="1400" dirty="0"/>
            </a:b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3489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054" y="2425349"/>
            <a:ext cx="3474171" cy="1041751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4000" b="1" spc="-2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감사합니다</a:t>
            </a:r>
            <a:endParaRPr lang="ko-KR" altLang="en-US" sz="4000" b="1" spc="-2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부제목 2"/>
          <p:cNvSpPr txBox="1">
            <a:spLocks/>
          </p:cNvSpPr>
          <p:nvPr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 smtClean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CSS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필터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4000" b="1" spc="-1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CSS </a:t>
            </a:r>
            <a:r>
              <a:rPr lang="ko-KR" altLang="en-US" sz="4000" b="1" spc="-1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필터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3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pic>
        <p:nvPicPr>
          <p:cNvPr id="7" name="내용 개체 틀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7200" y="1611084"/>
            <a:ext cx="8229600" cy="4504194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457200" y="6115278"/>
            <a:ext cx="769153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4"/>
              </a:rPr>
              <a:t>http://</a:t>
            </a:r>
            <a:r>
              <a:rPr lang="ko-KR" altLang="en-US" dirty="0" smtClean="0">
                <a:hlinkClick r:id="rId4"/>
              </a:rPr>
              <a:t>html5-demos.appspot.com/static/css/filters/index.html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>
                <a:hlinkClick r:id="rId5"/>
              </a:rPr>
              <a:t>https://webrtc.github.io/samples/src/content/getusermedia/filter</a:t>
            </a:r>
            <a:r>
              <a:rPr lang="en-US" altLang="ko-KR" dirty="0" smtClean="0">
                <a:hlinkClick r:id="rId5"/>
              </a:rPr>
              <a:t>/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5834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CSS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필터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4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49290" y="1529545"/>
            <a:ext cx="4572000" cy="4555093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altLang="ko-KR" sz="10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000" dirty="0">
                <a:solidFill>
                  <a:srgbClr val="569CD6"/>
                </a:solidFill>
                <a:latin typeface="Consolas" panose="020B0609020204030204" pitchFamily="49" charset="0"/>
              </a:rPr>
              <a:t>style</a:t>
            </a:r>
            <a:r>
              <a:rPr lang="en-US" altLang="ko-KR" sz="10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0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rgbClr val="D7BA7D"/>
                </a:solidFill>
                <a:latin typeface="Consolas" panose="020B0609020204030204" pitchFamily="49" charset="0"/>
              </a:rPr>
              <a:t>.none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CE9178"/>
                </a:solidFill>
                <a:latin typeface="Consolas" panose="020B0609020204030204" pitchFamily="49" charset="0"/>
              </a:rPr>
              <a:t>none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CE9178"/>
                </a:solidFill>
                <a:latin typeface="Consolas" panose="020B0609020204030204" pitchFamily="49" charset="0"/>
              </a:rPr>
              <a:t>none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00" dirty="0">
                <a:solidFill>
                  <a:srgbClr val="D7BA7D"/>
                </a:solidFill>
                <a:latin typeface="Consolas" panose="020B0609020204030204" pitchFamily="49" charset="0"/>
              </a:rPr>
              <a:t>.blur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blur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3px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blur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3px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00" dirty="0">
                <a:solidFill>
                  <a:srgbClr val="D7BA7D"/>
                </a:solidFill>
                <a:latin typeface="Consolas" panose="020B0609020204030204" pitchFamily="49" charset="0"/>
              </a:rPr>
              <a:t>.grayscale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grayscale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grayscale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00" dirty="0">
                <a:solidFill>
                  <a:srgbClr val="D7BA7D"/>
                </a:solidFill>
                <a:latin typeface="Consolas" panose="020B0609020204030204" pitchFamily="49" charset="0"/>
              </a:rPr>
              <a:t>.invert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invert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invert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00" dirty="0">
                <a:solidFill>
                  <a:srgbClr val="D7BA7D"/>
                </a:solidFill>
                <a:latin typeface="Consolas" panose="020B0609020204030204" pitchFamily="49" charset="0"/>
              </a:rPr>
              <a:t>.sepia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sepia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sepia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00" dirty="0">
                <a:solidFill>
                  <a:srgbClr val="D7BA7D"/>
                </a:solidFill>
                <a:latin typeface="Consolas" panose="020B0609020204030204" pitchFamily="49" charset="0"/>
              </a:rPr>
              <a:t>.brightness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brightness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0.4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brightness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0.4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00" dirty="0">
                <a:solidFill>
                  <a:srgbClr val="D7BA7D"/>
                </a:solidFill>
                <a:latin typeface="Consolas" panose="020B0609020204030204" pitchFamily="49" charset="0"/>
              </a:rPr>
              <a:t>.contrast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contrast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200%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contrast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dirty="0">
                <a:solidFill>
                  <a:srgbClr val="B5CEA8"/>
                </a:solidFill>
                <a:latin typeface="Consolas" panose="020B0609020204030204" pitchFamily="49" charset="0"/>
              </a:rPr>
              <a:t>200%</a:t>
            </a: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ko-KR" sz="10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4198803" y="1509515"/>
            <a:ext cx="4572000" cy="4616648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altLang="ko-KR" sz="1050" dirty="0">
                <a:solidFill>
                  <a:srgbClr val="D7BA7D"/>
                </a:solidFill>
                <a:latin typeface="Consolas" panose="020B0609020204030204" pitchFamily="49" charset="0"/>
              </a:rPr>
              <a:t>.drop-shadow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drop-shadow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16px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 err="1">
                <a:solidFill>
                  <a:srgbClr val="B5CEA8"/>
                </a:solidFill>
                <a:latin typeface="Consolas" panose="020B0609020204030204" pitchFamily="49" charset="0"/>
              </a:rPr>
              <a:t>16px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20px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>
                <a:solidFill>
                  <a:srgbClr val="CE9178"/>
                </a:solidFill>
                <a:latin typeface="Consolas" panose="020B0609020204030204" pitchFamily="49" charset="0"/>
              </a:rPr>
              <a:t>blue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drop-shadow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16px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 err="1">
                <a:solidFill>
                  <a:srgbClr val="B5CEA8"/>
                </a:solidFill>
                <a:latin typeface="Consolas" panose="020B0609020204030204" pitchFamily="49" charset="0"/>
              </a:rPr>
              <a:t>16px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20px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>
                <a:solidFill>
                  <a:srgbClr val="CE9178"/>
                </a:solidFill>
                <a:latin typeface="Consolas" panose="020B0609020204030204" pitchFamily="49" charset="0"/>
              </a:rPr>
              <a:t>blue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50" dirty="0">
                <a:solidFill>
                  <a:srgbClr val="D7BA7D"/>
                </a:solidFill>
                <a:latin typeface="Consolas" panose="020B0609020204030204" pitchFamily="49" charset="0"/>
              </a:rPr>
              <a:t>.hue-rotate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hue-rotate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90deg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hue-rotate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90deg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50" dirty="0">
                <a:solidFill>
                  <a:srgbClr val="D7BA7D"/>
                </a:solidFill>
                <a:latin typeface="Consolas" panose="020B0609020204030204" pitchFamily="49" charset="0"/>
              </a:rPr>
              <a:t>.opacity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opacity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25%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opacity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25%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50" dirty="0">
                <a:solidFill>
                  <a:srgbClr val="D7BA7D"/>
                </a:solidFill>
                <a:latin typeface="Consolas" panose="020B0609020204030204" pitchFamily="49" charset="0"/>
              </a:rPr>
              <a:t>.saturate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saturate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30%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saturate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30%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50" dirty="0">
                <a:solidFill>
                  <a:srgbClr val="D7BA7D"/>
                </a:solidFill>
                <a:latin typeface="Consolas" panose="020B0609020204030204" pitchFamily="49" charset="0"/>
              </a:rPr>
              <a:t>.multi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-filter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contrast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175%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brightness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3%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contrast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175%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brightness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3%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50" dirty="0" err="1">
                <a:solidFill>
                  <a:srgbClr val="D7BA7D"/>
                </a:solidFill>
                <a:latin typeface="Consolas" panose="020B0609020204030204" pitchFamily="49" charset="0"/>
              </a:rPr>
              <a:t>button#snapshot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margin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10px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25px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width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B5CEA8"/>
                </a:solidFill>
                <a:latin typeface="Consolas" panose="020B0609020204030204" pitchFamily="49" charset="0"/>
              </a:rPr>
              <a:t>110px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50" dirty="0">
                <a:solidFill>
                  <a:srgbClr val="D7BA7D"/>
                </a:solidFill>
                <a:latin typeface="Consolas" panose="020B0609020204030204" pitchFamily="49" charset="0"/>
              </a:rPr>
              <a:t>video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object-fit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050" dirty="0">
                <a:solidFill>
                  <a:srgbClr val="CE9178"/>
                </a:solidFill>
                <a:latin typeface="Consolas" panose="020B0609020204030204" pitchFamily="49" charset="0"/>
              </a:rPr>
              <a:t>cover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05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050" dirty="0">
                <a:solidFill>
                  <a:srgbClr val="569CD6"/>
                </a:solidFill>
                <a:latin typeface="Consolas" panose="020B0609020204030204" pitchFamily="49" charset="0"/>
              </a:rPr>
              <a:t>style</a:t>
            </a:r>
            <a:r>
              <a:rPr lang="en-US" altLang="ko-KR" sz="105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50956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124408" y="1600200"/>
            <a:ext cx="4572000" cy="3139321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label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for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"select"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Filter: 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label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select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"filter"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"none"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None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"blur"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Blur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"grayscale"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Grayscale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"invert"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Invert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"sepia"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Sepia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"brightness"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brightness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"contrast"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contrast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"drop-shadow"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drop-shadow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"hue-rotate"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hue-rotate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"opacity"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opacity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"saturate"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saturate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"multi"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multi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option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select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"snapshot"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Take snapshot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canvas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canvas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018384" y="3267784"/>
            <a:ext cx="4917232" cy="280076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1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snapshotButton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100" dirty="0" err="1">
                <a:solidFill>
                  <a:srgbClr val="CE9178"/>
                </a:solidFill>
                <a:latin typeface="Consolas" panose="020B0609020204030204" pitchFamily="49" charset="0"/>
              </a:rPr>
              <a:t>button#snapshot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1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filterSelect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100" dirty="0" err="1">
                <a:solidFill>
                  <a:srgbClr val="CE9178"/>
                </a:solidFill>
                <a:latin typeface="Consolas" panose="020B0609020204030204" pitchFamily="49" charset="0"/>
              </a:rPr>
              <a:t>select#filter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canvas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window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canvas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'canvas'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canvas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width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B5CEA8"/>
                </a:solidFill>
                <a:latin typeface="Consolas" panose="020B0609020204030204" pitchFamily="49" charset="0"/>
              </a:rPr>
              <a:t>480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canvas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height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B5CEA8"/>
                </a:solidFill>
                <a:latin typeface="Consolas" panose="020B0609020204030204" pitchFamily="49" charset="0"/>
              </a:rPr>
              <a:t>360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snapshotButton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onclick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canvas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className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filterSelect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canvas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getContext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'2d'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drawImage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vid1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1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1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canvas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width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canvas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height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filterSelect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onchange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vid1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className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filterSelect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};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76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/>
              <a:t>select resolution</a:t>
            </a:r>
          </a:p>
          <a:p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r>
              <a:rPr lang="en-US" altLang="ko-KR" sz="4000" dirty="0"/>
              <a:t>select resolution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6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pic>
        <p:nvPicPr>
          <p:cNvPr id="7" name="내용 개체 틀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04962" y="1848644"/>
            <a:ext cx="5934075" cy="4029075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438538" y="5877719"/>
            <a:ext cx="848774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4"/>
              </a:rPr>
              <a:t>https://webrtc.github.io/samples/src/content/getusermedia/resolution</a:t>
            </a:r>
            <a:r>
              <a:rPr lang="ko-KR" altLang="en-US" dirty="0" smtClean="0">
                <a:hlinkClick r:id="rId4"/>
              </a:rPr>
              <a:t>/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1251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71534" y="1417638"/>
            <a:ext cx="4572000" cy="2862322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altLang="ko-KR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qvgaConstraints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= {</a:t>
            </a:r>
          </a:p>
          <a:p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video: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width: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320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}, 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height: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240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}}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altLang="ko-KR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vgaConstraints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= {</a:t>
            </a:r>
          </a:p>
          <a:p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video: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width: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640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}, 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height: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480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}}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altLang="ko-KR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hdConstraints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= {</a:t>
            </a:r>
          </a:p>
          <a:p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video: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width: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1280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}, 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height: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720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}}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altLang="ko-KR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fullHdConstraints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= {</a:t>
            </a:r>
          </a:p>
          <a:p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video: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width: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1920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}, 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height: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1080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}}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altLang="ko-KR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fourKConstraints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= {</a:t>
            </a:r>
          </a:p>
          <a:p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video: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width: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4096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}, 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height: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2160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}}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};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642048" y="4084132"/>
            <a:ext cx="5433527" cy="267765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getMedia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constraints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altLang="ko-KR" sz="12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getTracks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().</a:t>
            </a:r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forEach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track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track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stop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});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clearErrorMessage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videoblock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style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display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200" dirty="0">
                <a:solidFill>
                  <a:srgbClr val="CE9178"/>
                </a:solidFill>
                <a:latin typeface="Consolas" panose="020B0609020204030204" pitchFamily="49" charset="0"/>
              </a:rPr>
              <a:t>'none'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navigator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mediaDevices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getUserMedia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constraints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>
                <a:solidFill>
                  <a:srgbClr val="DCDCAA"/>
                </a:solidFill>
                <a:latin typeface="Consolas" panose="020B0609020204030204" pitchFamily="49" charset="0"/>
              </a:rPr>
              <a:t>then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gotStream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>
                <a:solidFill>
                  <a:srgbClr val="DCDCAA"/>
                </a:solidFill>
                <a:latin typeface="Consolas" panose="020B0609020204030204" pitchFamily="49" charset="0"/>
              </a:rPr>
              <a:t>catch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errorMessage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getUserMedia</a:t>
            </a:r>
            <a:r>
              <a:rPr lang="en-US" altLang="ko-KR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name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});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1866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b="1" spc="-150" dirty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화상선택 </a:t>
            </a:r>
            <a:r>
              <a:rPr lang="en-US" altLang="ko-KR" sz="800" b="1" spc="-150" dirty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/ </a:t>
            </a:r>
            <a:r>
              <a:rPr lang="ko-KR" altLang="en-US" sz="800" b="1" spc="-150" dirty="0">
                <a:solidFill>
                  <a:schemeClr val="accent4">
                    <a:lumMod val="50000"/>
                  </a:schemeClr>
                </a:solidFill>
              </a:rPr>
              <a:t>마이크선택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화상선택 </a:t>
            </a:r>
            <a:r>
              <a:rPr lang="en-US" altLang="ko-KR" sz="4000" b="1" spc="-1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/ </a:t>
            </a:r>
            <a:r>
              <a:rPr lang="ko-KR" altLang="en-US" sz="4000" b="1" spc="-150" dirty="0">
                <a:solidFill>
                  <a:schemeClr val="accent4">
                    <a:lumMod val="50000"/>
                  </a:schemeClr>
                </a:solidFill>
              </a:rPr>
              <a:t>마이크선택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8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803" y="1433318"/>
            <a:ext cx="4453382" cy="6686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4804" y="2156931"/>
            <a:ext cx="688686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 smtClean="0"/>
              <a:t>Device enumerate and selection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en-US" altLang="ko-KR" dirty="0" err="1" smtClean="0"/>
              <a:t>getUserMedia</a:t>
            </a:r>
            <a:r>
              <a:rPr lang="en-US" altLang="ko-KR" dirty="0" smtClean="0"/>
              <a:t> </a:t>
            </a:r>
            <a:r>
              <a:rPr lang="ko-KR" altLang="en-US" dirty="0" smtClean="0"/>
              <a:t>다시 실행 </a:t>
            </a:r>
            <a:endParaRPr lang="en-US" altLang="ko-KR" dirty="0" smtClean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 err="1" smtClean="0"/>
              <a:t>RTCPeerConnection</a:t>
            </a:r>
            <a:r>
              <a:rPr lang="en-US" altLang="ko-KR" dirty="0"/>
              <a:t> </a:t>
            </a:r>
            <a:r>
              <a:rPr lang="ko-KR" altLang="en-US" dirty="0" smtClean="0"/>
              <a:t>재생성 </a:t>
            </a:r>
            <a:r>
              <a:rPr lang="en-US" altLang="ko-KR" dirty="0" smtClean="0"/>
              <a:t>(Offer/Answer)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364803" y="2526263"/>
            <a:ext cx="8594559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navigator</a:t>
            </a:r>
            <a:r>
              <a:rPr lang="en-US" altLang="ko-KR" sz="14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mediaDevices</a:t>
            </a:r>
            <a:r>
              <a:rPr lang="en-US" altLang="ko-KR" sz="14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Consolas" panose="020B0609020204030204" pitchFamily="49" charset="0"/>
              </a:rPr>
              <a:t>enumerateDevices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().</a:t>
            </a:r>
            <a:r>
              <a:rPr lang="en-US" altLang="ko-KR" sz="1400" dirty="0">
                <a:solidFill>
                  <a:srgbClr val="DCDCAA"/>
                </a:solidFill>
                <a:latin typeface="Consolas" panose="020B0609020204030204" pitchFamily="49" charset="0"/>
              </a:rPr>
              <a:t>then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gotDevices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  <a:r>
              <a:rPr lang="en-US" altLang="ko-KR" sz="1400" dirty="0">
                <a:solidFill>
                  <a:srgbClr val="DCDCAA"/>
                </a:solidFill>
                <a:latin typeface="Consolas" panose="020B0609020204030204" pitchFamily="49" charset="0"/>
              </a:rPr>
              <a:t>catch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handleError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  <a:endParaRPr lang="en-US" altLang="ko-KR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64803" y="3357260"/>
            <a:ext cx="7288823" cy="267765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05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start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pPr lvl="1"/>
            <a:r>
              <a:rPr lang="en-US" altLang="ko-KR" sz="105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window</a:t>
            </a:r>
            <a:r>
              <a:rPr lang="en-US" altLang="ko-KR" sz="105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pPr lvl="1"/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window</a:t>
            </a:r>
            <a:r>
              <a:rPr lang="en-US" altLang="ko-KR" sz="105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05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050" dirty="0" err="1">
                <a:solidFill>
                  <a:srgbClr val="DCDCAA"/>
                </a:solidFill>
                <a:latin typeface="Consolas" panose="020B0609020204030204" pitchFamily="49" charset="0"/>
              </a:rPr>
              <a:t>getTracks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().</a:t>
            </a:r>
            <a:r>
              <a:rPr lang="en-US" altLang="ko-KR" sz="1050" dirty="0" err="1">
                <a:solidFill>
                  <a:srgbClr val="DCDCAA"/>
                </a:solidFill>
                <a:latin typeface="Consolas" panose="020B0609020204030204" pitchFamily="49" charset="0"/>
              </a:rPr>
              <a:t>forEach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track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pPr lvl="1"/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track</a:t>
            </a:r>
            <a:r>
              <a:rPr lang="en-US" altLang="ko-KR" sz="105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050" dirty="0" err="1">
                <a:solidFill>
                  <a:srgbClr val="DCDCAA"/>
                </a:solidFill>
                <a:latin typeface="Consolas" panose="020B0609020204030204" pitchFamily="49" charset="0"/>
              </a:rPr>
              <a:t>stop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pPr lvl="1"/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});</a:t>
            </a:r>
          </a:p>
          <a:p>
            <a:pPr lvl="1"/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pPr lvl="1"/>
            <a:r>
              <a:rPr lang="en-US" altLang="ko-KR" sz="105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audioSource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audioInputSelect</a:t>
            </a:r>
            <a:r>
              <a:rPr lang="en-US" altLang="ko-KR" sz="105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altLang="ko-KR" sz="105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videoSource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videoSelect</a:t>
            </a:r>
            <a:r>
              <a:rPr lang="en-US" altLang="ko-KR" sz="105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altLang="ko-KR" sz="105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constraints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= {</a:t>
            </a:r>
          </a:p>
          <a:p>
            <a:pPr lvl="1"/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audio: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deviceId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audioSource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? {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audioSource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 : </a:t>
            </a:r>
            <a:r>
              <a:rPr lang="en-US" altLang="ko-KR" sz="1050" dirty="0">
                <a:solidFill>
                  <a:srgbClr val="569CD6"/>
                </a:solidFill>
                <a:latin typeface="Consolas" panose="020B0609020204030204" pitchFamily="49" charset="0"/>
              </a:rPr>
              <a:t>undefined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},</a:t>
            </a:r>
          </a:p>
          <a:p>
            <a:pPr lvl="1"/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video: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deviceId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videoSource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? {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exact: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videoSource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 : </a:t>
            </a:r>
            <a:r>
              <a:rPr lang="en-US" altLang="ko-KR" sz="1050" dirty="0">
                <a:solidFill>
                  <a:srgbClr val="569CD6"/>
                </a:solidFill>
                <a:latin typeface="Consolas" panose="020B0609020204030204" pitchFamily="49" charset="0"/>
              </a:rPr>
              <a:t>undefined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pPr lvl="1"/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};</a:t>
            </a:r>
          </a:p>
          <a:p>
            <a:pPr lvl="1"/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navigator</a:t>
            </a:r>
            <a:r>
              <a:rPr lang="en-US" altLang="ko-KR" sz="105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mediaDevices</a:t>
            </a:r>
            <a:r>
              <a:rPr lang="en-US" altLang="ko-KR" sz="105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050" dirty="0" err="1">
                <a:solidFill>
                  <a:srgbClr val="DCDCAA"/>
                </a:solidFill>
                <a:latin typeface="Consolas" panose="020B0609020204030204" pitchFamily="49" charset="0"/>
              </a:rPr>
              <a:t>getUserMedia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>
                <a:solidFill>
                  <a:srgbClr val="9CDCFE"/>
                </a:solidFill>
                <a:latin typeface="Consolas" panose="020B0609020204030204" pitchFamily="49" charset="0"/>
              </a:rPr>
              <a:t>constraints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</a:p>
          <a:p>
            <a:pPr lvl="1"/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then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cbGotStream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then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gotDevices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  <a:r>
              <a:rPr lang="en-US" altLang="ko-KR" sz="1050" dirty="0">
                <a:solidFill>
                  <a:srgbClr val="DCDCAA"/>
                </a:solidFill>
                <a:latin typeface="Consolas" panose="020B0609020204030204" pitchFamily="49" charset="0"/>
              </a:rPr>
              <a:t>catch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50" dirty="0" err="1">
                <a:solidFill>
                  <a:srgbClr val="9CDCFE"/>
                </a:solidFill>
                <a:latin typeface="Consolas" panose="020B0609020204030204" pitchFamily="49" charset="0"/>
              </a:rPr>
              <a:t>handleError</a:t>
            </a:r>
            <a:r>
              <a:rPr lang="en-US" altLang="ko-KR" sz="105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05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ko-KR" sz="105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74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스피커선택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스피커선택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9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  <p:sp>
        <p:nvSpPr>
          <p:cNvPr id="2" name="직사각형 1"/>
          <p:cNvSpPr/>
          <p:nvPr/>
        </p:nvSpPr>
        <p:spPr>
          <a:xfrm>
            <a:off x="364803" y="2224626"/>
            <a:ext cx="8594559" cy="449353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attachSinkId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element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sinkId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pPr lvl="1"/>
            <a:r>
              <a:rPr lang="en-US" altLang="ko-KR" sz="11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sz="1100" dirty="0" err="1">
                <a:solidFill>
                  <a:srgbClr val="569CD6"/>
                </a:solidFill>
                <a:latin typeface="Consolas" panose="020B0609020204030204" pitchFamily="49" charset="0"/>
              </a:rPr>
              <a:t>typeof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element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sinkId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!== 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'undefined'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pPr lvl="2"/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element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setSinkId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sinkId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lvl="2"/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>
                <a:solidFill>
                  <a:srgbClr val="DCDCAA"/>
                </a:solidFill>
                <a:latin typeface="Consolas" panose="020B0609020204030204" pitchFamily="49" charset="0"/>
              </a:rPr>
              <a:t>then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pPr lvl="2"/>
            <a:r>
              <a:rPr lang="en-US" altLang="ko-KR" sz="1100" dirty="0">
                <a:solidFill>
                  <a:srgbClr val="4EC9B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smtClean="0">
                <a:solidFill>
                  <a:srgbClr val="4EC9B0"/>
                </a:solidFill>
                <a:latin typeface="Consolas" panose="020B0609020204030204" pitchFamily="49" charset="0"/>
              </a:rPr>
              <a:t>      console</a:t>
            </a:r>
            <a:r>
              <a:rPr lang="en-US" altLang="ko-KR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smtClean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'Success, audio output device attached: 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+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sinkId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pPr lvl="2"/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pPr lvl="2"/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>
                <a:solidFill>
                  <a:srgbClr val="DCDCAA"/>
                </a:solidFill>
                <a:latin typeface="Consolas" panose="020B0609020204030204" pitchFamily="49" charset="0"/>
              </a:rPr>
              <a:t>catch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error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pPr lvl="3"/>
            <a:r>
              <a:rPr lang="en-US" altLang="ko-KR" sz="11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errorMessage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error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 lvl="3"/>
            <a:r>
              <a:rPr lang="en-US" altLang="ko-KR" sz="11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error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name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=== 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100" dirty="0" err="1">
                <a:solidFill>
                  <a:srgbClr val="CE9178"/>
                </a:solidFill>
                <a:latin typeface="Consolas" panose="020B0609020204030204" pitchFamily="49" charset="0"/>
              </a:rPr>
              <a:t>SecurityError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pPr lvl="3"/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errorMessage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'You need to use HTTPS for selecting audio output 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+</a:t>
            </a:r>
          </a:p>
          <a:p>
            <a:pPr lvl="3"/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'device: 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+ 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error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 lvl="3"/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pPr lvl="3"/>
            <a:r>
              <a:rPr lang="en-US" altLang="ko-KR" sz="1100" dirty="0" err="1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error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errorMessage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pPr lvl="3"/>
            <a:r>
              <a:rPr lang="en-US" altLang="ko-KR" sz="1100" dirty="0">
                <a:solidFill>
                  <a:srgbClr val="608B4E"/>
                </a:solidFill>
                <a:latin typeface="Consolas" panose="020B0609020204030204" pitchFamily="49" charset="0"/>
              </a:rPr>
              <a:t>// Jump back to first output device in the list as it's the default.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lvl="3"/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audioOutputSelect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selectedIndex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});</a:t>
            </a:r>
          </a:p>
          <a:p>
            <a:pPr lvl="1"/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 </a:t>
            </a:r>
            <a:r>
              <a:rPr lang="en-US" altLang="ko-KR" sz="11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pPr lvl="1"/>
            <a:r>
              <a:rPr lang="en-US" altLang="ko-KR" sz="1100" dirty="0" smtClean="0">
                <a:solidFill>
                  <a:srgbClr val="4EC9B0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100" dirty="0" err="1" smtClean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sz="1100" dirty="0" err="1" smtClean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 smtClean="0">
                <a:solidFill>
                  <a:srgbClr val="DCDCAA"/>
                </a:solidFill>
                <a:latin typeface="Consolas" panose="020B0609020204030204" pitchFamily="49" charset="0"/>
              </a:rPr>
              <a:t>warn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'Browser does not support output device selection.'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pPr lvl="1"/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changeAudioDestination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pPr lvl="1"/>
            <a:r>
              <a:rPr lang="en-US" altLang="ko-KR" sz="11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audioDestination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audioOutputSelect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altLang="ko-KR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attachSinkId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100" dirty="0">
                <a:solidFill>
                  <a:srgbClr val="9CDCFE"/>
                </a:solidFill>
                <a:latin typeface="Consolas" panose="020B0609020204030204" pitchFamily="49" charset="0"/>
              </a:rPr>
              <a:t>vid2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audioDestination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1825" y="1617275"/>
            <a:ext cx="6274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Video Element </a:t>
            </a:r>
            <a:r>
              <a:rPr lang="ko-KR" altLang="en-US" dirty="0" smtClean="0"/>
              <a:t>의 </a:t>
            </a:r>
            <a:r>
              <a:rPr lang="en-US" altLang="ko-KR" dirty="0" err="1" smtClean="0"/>
              <a:t>audioDestination</a:t>
            </a:r>
            <a:r>
              <a:rPr lang="en-US" altLang="ko-KR" dirty="0" smtClean="0"/>
              <a:t> </a:t>
            </a:r>
            <a:r>
              <a:rPr lang="ko-KR" altLang="en-US" dirty="0" smtClean="0"/>
              <a:t>원하는 </a:t>
            </a:r>
            <a:r>
              <a:rPr lang="en-US" altLang="ko-KR" dirty="0" smtClean="0"/>
              <a:t>Device </a:t>
            </a:r>
            <a:r>
              <a:rPr lang="ko-KR" altLang="en-US" dirty="0" smtClean="0"/>
              <a:t>로 연결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2251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39639D"/>
      </a:hlink>
      <a:folHlink>
        <a:srgbClr val="34343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9720</TotalTime>
  <Words>906</Words>
  <Application>Microsoft Office PowerPoint</Application>
  <PresentationFormat>화면 슬라이드 쇼(4:3)</PresentationFormat>
  <Paragraphs>333</Paragraphs>
  <Slides>20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맑은 고딕</vt:lpstr>
      <vt:lpstr>나눔고딕</vt:lpstr>
      <vt:lpstr>Wingdings</vt:lpstr>
      <vt:lpstr>Arial</vt:lpstr>
      <vt:lpstr>Consolas</vt:lpstr>
      <vt:lpstr>Office 테마</vt:lpstr>
      <vt:lpstr>    WebRTC 를 이용한 양방향 화상 통신 프론트앤드 개발  및 시그널서버개발 - #4 </vt:lpstr>
      <vt:lpstr>강의소개</vt:lpstr>
      <vt:lpstr>CSS 필터</vt:lpstr>
      <vt:lpstr>PowerPoint 프레젠테이션</vt:lpstr>
      <vt:lpstr>PowerPoint 프레젠테이션</vt:lpstr>
      <vt:lpstr>select resolution</vt:lpstr>
      <vt:lpstr>PowerPoint 프레젠테이션</vt:lpstr>
      <vt:lpstr>화상선택 / 마이크선택</vt:lpstr>
      <vt:lpstr>스피커선택</vt:lpstr>
      <vt:lpstr>화상끄기</vt:lpstr>
      <vt:lpstr>마이크끄기</vt:lpstr>
      <vt:lpstr>음소거</vt:lpstr>
      <vt:lpstr>얼굴인식</vt:lpstr>
      <vt:lpstr>레코딩 </vt:lpstr>
      <vt:lpstr>반전</vt:lpstr>
      <vt:lpstr>PowerPoint 프레젠테이션</vt:lpstr>
      <vt:lpstr>화면공유</vt:lpstr>
      <vt:lpstr>PowerPoint 프레젠테이션</vt:lpstr>
      <vt:lpstr>영상파일스트리밍</vt:lpstr>
      <vt:lpstr>감사합니다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문서의 제목 나눔고딕B, 54pt</dc:title>
  <dc:creator>네이버 한글캠페인</dc:creator>
  <cp:lastModifiedBy>moberan</cp:lastModifiedBy>
  <cp:revision>680</cp:revision>
  <cp:lastPrinted>2015-07-01T03:29:24Z</cp:lastPrinted>
  <dcterms:created xsi:type="dcterms:W3CDTF">2011-08-24T01:05:33Z</dcterms:created>
  <dcterms:modified xsi:type="dcterms:W3CDTF">2018-01-09T05:33:26Z</dcterms:modified>
</cp:coreProperties>
</file>